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257" r:id="rId1"/>
  </p:sldMasterIdLst>
  <p:sldIdLst>
    <p:sldId id="256" r:id="rId2"/>
    <p:sldId id="279" r:id="rId3"/>
    <p:sldId id="261" r:id="rId4"/>
    <p:sldId id="280" r:id="rId5"/>
    <p:sldId id="263" r:id="rId6"/>
    <p:sldId id="265" r:id="rId7"/>
    <p:sldId id="266" r:id="rId8"/>
    <p:sldId id="268" r:id="rId9"/>
    <p:sldId id="267" r:id="rId10"/>
    <p:sldId id="269" r:id="rId11"/>
    <p:sldId id="277" r:id="rId12"/>
    <p:sldId id="270" r:id="rId13"/>
    <p:sldId id="272" r:id="rId14"/>
    <p:sldId id="273" r:id="rId15"/>
    <p:sldId id="275" r:id="rId16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5300F"/>
    <a:srgbClr val="3B3229"/>
    <a:srgbClr val="3D342B"/>
    <a:srgbClr val="3D342C"/>
    <a:srgbClr val="40372E"/>
    <a:srgbClr val="F6F6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Средний стиль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E171933-4619-4E11-9A3F-F7608DF75F80}" styleName="Средний стиль 1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—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55" autoAdjust="0"/>
    <p:restoredTop sz="94548" autoAdjust="0"/>
  </p:normalViewPr>
  <p:slideViewPr>
    <p:cSldViewPr snapToGrid="0">
      <p:cViewPr varScale="1">
        <p:scale>
          <a:sx n="110" d="100"/>
          <a:sy n="110" d="100"/>
        </p:scale>
        <p:origin x="58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C4E27C5C-2AD3-4B26-9B04-889FCBA43173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4428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3782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2159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9272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8962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78251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1675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8130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9529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3560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7201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17266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178318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41264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633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851638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7C5C-2AD3-4B26-9B04-889FCBA43173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718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E27C5C-2AD3-4B26-9B04-889FCBA43173}" type="datetimeFigureOut">
              <a:rPr lang="ru-RU" smtClean="0"/>
              <a:t>15.12.2025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A808754-C3AC-4078-9459-8DC4FB6385D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622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58" r:id="rId1"/>
    <p:sldLayoutId id="2147484259" r:id="rId2"/>
    <p:sldLayoutId id="2147484260" r:id="rId3"/>
    <p:sldLayoutId id="2147484261" r:id="rId4"/>
    <p:sldLayoutId id="2147484262" r:id="rId5"/>
    <p:sldLayoutId id="2147484263" r:id="rId6"/>
    <p:sldLayoutId id="2147484264" r:id="rId7"/>
    <p:sldLayoutId id="2147484265" r:id="rId8"/>
    <p:sldLayoutId id="2147484266" r:id="rId9"/>
    <p:sldLayoutId id="2147484267" r:id="rId10"/>
    <p:sldLayoutId id="2147484268" r:id="rId11"/>
    <p:sldLayoutId id="2147484269" r:id="rId12"/>
    <p:sldLayoutId id="2147484270" r:id="rId13"/>
    <p:sldLayoutId id="2147484271" r:id="rId14"/>
    <p:sldLayoutId id="2147484272" r:id="rId15"/>
    <p:sldLayoutId id="2147484273" r:id="rId16"/>
    <p:sldLayoutId id="2147484274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6366" y="2000529"/>
            <a:ext cx="7487727" cy="1515533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ФОРМА </a:t>
            </a:r>
            <a:r>
              <a:rPr lang="ru-RU" sz="4000" b="1" dirty="0"/>
              <a:t>ФЕДЕРАЛЬНОГО СТАТИСТИЧЕСКОГО </a:t>
            </a:r>
            <a:r>
              <a:rPr lang="ru-RU" sz="4000" b="1" dirty="0" smtClean="0"/>
              <a:t>НАБЛЮДЕНИЯ № 30</a:t>
            </a:r>
            <a:endParaRPr lang="ru-RU" sz="4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2394" y="3516062"/>
            <a:ext cx="6815669" cy="1320802"/>
          </a:xfrm>
        </p:spPr>
        <p:txBody>
          <a:bodyPr>
            <a:normAutofit/>
          </a:bodyPr>
          <a:lstStyle/>
          <a:p>
            <a:r>
              <a:rPr lang="ru-RU" b="1" dirty="0"/>
              <a:t>раздел скорой медицинской помощи </a:t>
            </a:r>
            <a:endParaRPr lang="ru-RU" b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5694507" y="4892867"/>
            <a:ext cx="833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2025 г.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457881" y="5983065"/>
            <a:ext cx="3515706" cy="3693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>
            <a:spAutoFit/>
          </a:bodyPr>
          <a:lstStyle/>
          <a:p>
            <a:r>
              <a:rPr lang="ru-RU" dirty="0" smtClean="0">
                <a:ln>
                  <a:solidFill>
                    <a:srgbClr val="3D342C"/>
                  </a:solidFill>
                </a:ln>
                <a:solidFill>
                  <a:srgbClr val="40372E"/>
                </a:solidFill>
              </a:rPr>
              <a:t>Заведующая ОМО ГБУЗ «ССМП»</a:t>
            </a:r>
            <a:endParaRPr lang="ru-RU" dirty="0">
              <a:ln>
                <a:solidFill>
                  <a:srgbClr val="3D342C"/>
                </a:solidFill>
              </a:ln>
              <a:solidFill>
                <a:srgbClr val="40372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0215734" y="6252960"/>
            <a:ext cx="1692000" cy="369332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ru-RU" dirty="0" smtClean="0">
                <a:ln>
                  <a:solidFill>
                    <a:srgbClr val="3D342B"/>
                  </a:solidFill>
                </a:ln>
                <a:solidFill>
                  <a:srgbClr val="3B3229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Максимук Е. Д.</a:t>
            </a:r>
            <a:endParaRPr lang="ru-RU" dirty="0">
              <a:ln>
                <a:solidFill>
                  <a:srgbClr val="3D342B"/>
                </a:solidFill>
              </a:ln>
              <a:solidFill>
                <a:srgbClr val="3B3229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1996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68552" y="659076"/>
            <a:ext cx="2307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Таблица 2350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3836651"/>
              </p:ext>
            </p:extLst>
          </p:nvPr>
        </p:nvGraphicFramePr>
        <p:xfrm>
          <a:off x="800100" y="1247136"/>
          <a:ext cx="10591800" cy="4950831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6985199">
                  <a:extLst>
                    <a:ext uri="{9D8B030D-6E8A-4147-A177-3AD203B41FA5}">
                      <a16:colId xmlns:a16="http://schemas.microsoft.com/office/drawing/2014/main" xmlns="" val="1673887923"/>
                    </a:ext>
                  </a:extLst>
                </a:gridCol>
                <a:gridCol w="1030161">
                  <a:extLst>
                    <a:ext uri="{9D8B030D-6E8A-4147-A177-3AD203B41FA5}">
                      <a16:colId xmlns:a16="http://schemas.microsoft.com/office/drawing/2014/main" xmlns="" val="2694013719"/>
                    </a:ext>
                  </a:extLst>
                </a:gridCol>
                <a:gridCol w="1030853">
                  <a:extLst>
                    <a:ext uri="{9D8B030D-6E8A-4147-A177-3AD203B41FA5}">
                      <a16:colId xmlns:a16="http://schemas.microsoft.com/office/drawing/2014/main" xmlns="" val="1980321794"/>
                    </a:ext>
                  </a:extLst>
                </a:gridCol>
                <a:gridCol w="1545587">
                  <a:extLst>
                    <a:ext uri="{9D8B030D-6E8A-4147-A177-3AD203B41FA5}">
                      <a16:colId xmlns:a16="http://schemas.microsoft.com/office/drawing/2014/main" xmlns="" val="1478341569"/>
                    </a:ext>
                  </a:extLst>
                </a:gridCol>
              </a:tblGrid>
              <a:tr h="2415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Наименование показателей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№</a:t>
                      </a:r>
                      <a:br>
                        <a:rPr lang="ru-RU" sz="800">
                          <a:effectLst/>
                        </a:rPr>
                      </a:br>
                      <a:r>
                        <a:rPr lang="ru-RU" sz="800">
                          <a:effectLst/>
                        </a:rPr>
                        <a:t>строки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Число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из них</a:t>
                      </a:r>
                      <a:br>
                        <a:rPr lang="ru-RU" sz="800">
                          <a:effectLst/>
                        </a:rPr>
                      </a:br>
                      <a:r>
                        <a:rPr lang="ru-RU" sz="800">
                          <a:effectLst/>
                        </a:rPr>
                        <a:t>сельских жителей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extLst>
                  <a:ext uri="{0D108BD9-81ED-4DB2-BD59-A6C34878D82A}">
                    <a16:rowId xmlns:a16="http://schemas.microsoft.com/office/drawing/2014/main" xmlns="" val="3762592297"/>
                  </a:ext>
                </a:extLst>
              </a:tr>
              <a:tr h="1207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extLst>
                  <a:ext uri="{0D108BD9-81ED-4DB2-BD59-A6C34878D82A}">
                    <a16:rowId xmlns:a16="http://schemas.microsoft.com/office/drawing/2014/main" xmlns="" val="3392307464"/>
                  </a:ext>
                </a:extLst>
              </a:tr>
              <a:tr h="1207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Число пациентов с 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острым коронарным синдромом</a:t>
                      </a:r>
                      <a:r>
                        <a:rPr lang="ru-RU" sz="800" dirty="0">
                          <a:effectLst/>
                        </a:rPr>
                        <a:t>, чел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extLst>
                  <a:ext uri="{0D108BD9-81ED-4DB2-BD59-A6C34878D82A}">
                    <a16:rowId xmlns:a16="http://schemas.microsoft.com/office/drawing/2014/main" xmlns="" val="2284859543"/>
                  </a:ext>
                </a:extLst>
              </a:tr>
              <a:tr h="20625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  из них (из стр. 1):  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пациентов с острым коронарным синдромом со стойким подъемом сегмента </a:t>
                      </a:r>
                      <a:r>
                        <a:rPr lang="en-US" sz="800" dirty="0">
                          <a:solidFill>
                            <a:srgbClr val="FF0000"/>
                          </a:solidFill>
                          <a:effectLst/>
                        </a:rPr>
                        <a:t>ST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 на ЭКГ</a:t>
                      </a:r>
                      <a:endParaRPr lang="ru-RU" sz="9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1.1</a:t>
                      </a:r>
                      <a:endParaRPr lang="ru-RU" sz="9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extLst>
                  <a:ext uri="{0D108BD9-81ED-4DB2-BD59-A6C34878D82A}">
                    <a16:rowId xmlns:a16="http://schemas.microsoft.com/office/drawing/2014/main" xmlns="" val="478758719"/>
                  </a:ext>
                </a:extLst>
              </a:tr>
              <a:tr h="41249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  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из них (из стр. 1.1):   </a:t>
                      </a:r>
                      <a:endParaRPr lang="ru-RU" sz="9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indent="90043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пациентов, нуждавшихся в проведении </a:t>
                      </a:r>
                      <a:r>
                        <a:rPr lang="ru-RU" sz="800" dirty="0" err="1">
                          <a:solidFill>
                            <a:srgbClr val="FF0000"/>
                          </a:solidFill>
                          <a:effectLst/>
                        </a:rPr>
                        <a:t>тромболитической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 терапии </a:t>
                      </a:r>
                      <a:r>
                        <a:rPr lang="ru-RU" sz="800" dirty="0">
                          <a:effectLst/>
                        </a:rPr>
                        <a:t>при отсутствии медицинских</a:t>
                      </a:r>
                      <a:endParaRPr lang="ru-RU" sz="900" dirty="0">
                        <a:effectLst/>
                      </a:endParaRPr>
                    </a:p>
                    <a:p>
                      <a:pPr indent="90043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противопоказаний проведению </a:t>
                      </a:r>
                      <a:r>
                        <a:rPr lang="ru-RU" sz="800" dirty="0" err="1">
                          <a:effectLst/>
                        </a:rPr>
                        <a:t>тромболизиса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1.1.1</a:t>
                      </a:r>
                      <a:endParaRPr lang="ru-RU" sz="9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extLst>
                  <a:ext uri="{0D108BD9-81ED-4DB2-BD59-A6C34878D82A}">
                    <a16:rowId xmlns:a16="http://schemas.microsoft.com/office/drawing/2014/main" xmlns="" val="2150587325"/>
                  </a:ext>
                </a:extLst>
              </a:tr>
              <a:tr h="1207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                                         из них проведена </a:t>
                      </a:r>
                      <a:r>
                        <a:rPr lang="ru-RU" sz="800" dirty="0" err="1">
                          <a:solidFill>
                            <a:srgbClr val="FF0000"/>
                          </a:solidFill>
                          <a:effectLst/>
                        </a:rPr>
                        <a:t>тромболитическая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 терапия </a:t>
                      </a:r>
                      <a:endParaRPr lang="ru-RU" sz="9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1.1.1.1</a:t>
                      </a:r>
                      <a:endParaRPr lang="ru-RU" sz="9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extLst>
                  <a:ext uri="{0D108BD9-81ED-4DB2-BD59-A6C34878D82A}">
                    <a16:rowId xmlns:a16="http://schemas.microsoft.com/office/drawing/2014/main" xmlns="" val="1252040333"/>
                  </a:ext>
                </a:extLst>
              </a:tr>
              <a:tr h="515626">
                <a:tc>
                  <a:txBody>
                    <a:bodyPr/>
                    <a:lstStyle/>
                    <a:p>
                      <a:pPr indent="-18034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                                   пациентов, у которых смерть наступила 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до прибытия выездной бригады, в </a:t>
                      </a:r>
                      <a:endParaRPr lang="ru-RU" sz="9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indent="-180340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                                   присутствии выездной бригады на месте вызова</a:t>
                      </a:r>
                      <a:r>
                        <a:rPr lang="ru-RU" sz="800" dirty="0">
                          <a:effectLst/>
                        </a:rPr>
                        <a:t>, в транспортном средстве, 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в том числе при</a:t>
                      </a:r>
                      <a:endParaRPr lang="ru-RU" sz="9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indent="-18034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                                   выполнении медицинской эвакуации с места вызова скорой медицинской помощи 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1.2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extLst>
                  <a:ext uri="{0D108BD9-81ED-4DB2-BD59-A6C34878D82A}">
                    <a16:rowId xmlns:a16="http://schemas.microsoft.com/office/drawing/2014/main" xmlns="" val="3956399053"/>
                  </a:ext>
                </a:extLst>
              </a:tr>
              <a:tr h="309374">
                <a:tc>
                  <a:txBody>
                    <a:bodyPr/>
                    <a:lstStyle/>
                    <a:p>
                      <a:pPr indent="-18034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                                   пациентов, доставленных в региональные сосудистые центры и первичные сосудистые </a:t>
                      </a:r>
                      <a:endParaRPr lang="ru-RU" sz="900">
                        <a:effectLst/>
                      </a:endParaRPr>
                    </a:p>
                    <a:p>
                      <a:pPr indent="-18034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                                   отделения с места вызова скорой медицинской помощи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1.3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extLst>
                  <a:ext uri="{0D108BD9-81ED-4DB2-BD59-A6C34878D82A}">
                    <a16:rowId xmlns:a16="http://schemas.microsoft.com/office/drawing/2014/main" xmlns="" val="209339491"/>
                  </a:ext>
                </a:extLst>
              </a:tr>
              <a:tr h="1207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Число пациентов с острыми 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нарушениями мозгового кровообращения</a:t>
                      </a:r>
                      <a:r>
                        <a:rPr lang="ru-RU" sz="800" dirty="0">
                          <a:effectLst/>
                        </a:rPr>
                        <a:t>, чел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extLst>
                  <a:ext uri="{0D108BD9-81ED-4DB2-BD59-A6C34878D82A}">
                    <a16:rowId xmlns:a16="http://schemas.microsoft.com/office/drawing/2014/main" xmlns="" val="2450372332"/>
                  </a:ext>
                </a:extLst>
              </a:tr>
              <a:tr h="618749">
                <a:tc>
                  <a:txBody>
                    <a:bodyPr/>
                    <a:lstStyle/>
                    <a:p>
                      <a:pPr indent="81026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  из них (из стр. 2): пациентов, у которых смерть наступила 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до прибытия выездной бригады, в </a:t>
                      </a:r>
                      <a:endParaRPr lang="ru-RU" sz="9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indent="810260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  присутствии бригады скорой медицинской помощи</a:t>
                      </a:r>
                      <a:r>
                        <a:rPr lang="ru-RU" sz="800" dirty="0">
                          <a:effectLst/>
                        </a:rPr>
                        <a:t>, в транспортном средстве, 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в том числе </a:t>
                      </a:r>
                      <a:r>
                        <a:rPr lang="ru-RU" sz="800" dirty="0">
                          <a:effectLst/>
                        </a:rPr>
                        <a:t>при </a:t>
                      </a:r>
                      <a:endParaRPr lang="ru-RU" sz="900" dirty="0">
                        <a:effectLst/>
                      </a:endParaRPr>
                    </a:p>
                    <a:p>
                      <a:pPr indent="81026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  выполнении медицинской эвакуации с места вызова скорой медицинской помощи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2.1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extLst>
                  <a:ext uri="{0D108BD9-81ED-4DB2-BD59-A6C34878D82A}">
                    <a16:rowId xmlns:a16="http://schemas.microsoft.com/office/drawing/2014/main" xmlns="" val="1746148299"/>
                  </a:ext>
                </a:extLst>
              </a:tr>
              <a:tr h="3093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ru-RU" sz="800">
                          <a:effectLst/>
                        </a:rPr>
                        <a:t>                            пациентов, доставленных в региональные сосудистые центры и первичные сосудистые </a:t>
                      </a:r>
                      <a:endParaRPr lang="ru-RU" sz="9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828675" algn="l"/>
                        </a:tabLst>
                      </a:pPr>
                      <a:r>
                        <a:rPr lang="ru-RU" sz="800">
                          <a:effectLst/>
                        </a:rPr>
                        <a:t>                           отделения с места вызова скорой медицинской помощи 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2.2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extLst>
                  <a:ext uri="{0D108BD9-81ED-4DB2-BD59-A6C34878D82A}">
                    <a16:rowId xmlns:a16="http://schemas.microsoft.com/office/drawing/2014/main" xmlns="" val="2714429427"/>
                  </a:ext>
                </a:extLst>
              </a:tr>
              <a:tr h="12075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Число пациентов, пострадавших при дорожно-транспортных происшествиях, чел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ru-RU" sz="9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extLst>
                  <a:ext uri="{0D108BD9-81ED-4DB2-BD59-A6C34878D82A}">
                    <a16:rowId xmlns:a16="http://schemas.microsoft.com/office/drawing/2014/main" xmlns="" val="3802364477"/>
                  </a:ext>
                </a:extLst>
              </a:tr>
              <a:tr h="286458">
                <a:tc>
                  <a:txBody>
                    <a:bodyPr/>
                    <a:lstStyle/>
                    <a:p>
                      <a:pPr indent="8102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из них (из стр. 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r>
                        <a:rPr lang="ru-RU" sz="800" dirty="0">
                          <a:effectLst/>
                        </a:rPr>
                        <a:t>): 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умерших</a:t>
                      </a:r>
                      <a:r>
                        <a:rPr lang="ru-RU" sz="800" dirty="0">
                          <a:effectLst/>
                        </a:rPr>
                        <a:t> до прибытия выездной бригады скорой </a:t>
                      </a:r>
                      <a:endParaRPr lang="ru-RU" sz="900" dirty="0">
                        <a:effectLst/>
                      </a:endParaRPr>
                    </a:p>
                    <a:p>
                      <a:pPr indent="8102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 медицинской помощи на место дорожно-транспортного происшествия 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FF0000"/>
                          </a:solidFill>
                          <a:effectLst/>
                        </a:rPr>
                        <a:t>3.1</a:t>
                      </a:r>
                      <a:endParaRPr lang="ru-RU" sz="9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extLst>
                  <a:ext uri="{0D108BD9-81ED-4DB2-BD59-A6C34878D82A}">
                    <a16:rowId xmlns:a16="http://schemas.microsoft.com/office/drawing/2014/main" xmlns="" val="2110735189"/>
                  </a:ext>
                </a:extLst>
              </a:tr>
              <a:tr h="40450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</a:rPr>
                        <a:t>                           </a:t>
                      </a:r>
                      <a:r>
                        <a:rPr lang="ru-RU" sz="800" dirty="0" smtClean="0">
                          <a:solidFill>
                            <a:srgbClr val="FF0000"/>
                          </a:solidFill>
                          <a:effectLst/>
                        </a:rPr>
                        <a:t>умерших 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в присутствии бригады скорой медицинской помощи на месте дорожно-транспортного</a:t>
                      </a:r>
                      <a:endParaRPr lang="ru-RU" sz="9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                           происшествия</a:t>
                      </a:r>
                      <a:r>
                        <a:rPr lang="ru-RU" sz="800" strike="sngStrike" dirty="0">
                          <a:effectLst/>
                        </a:rPr>
                        <a:t>,</a:t>
                      </a:r>
                      <a:r>
                        <a:rPr lang="ru-RU" sz="800" dirty="0">
                          <a:effectLst/>
                        </a:rPr>
                        <a:t> в транспортном средстве, 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в том числе </a:t>
                      </a:r>
                      <a:r>
                        <a:rPr lang="ru-RU" sz="800" dirty="0">
                          <a:effectLst/>
                        </a:rPr>
                        <a:t>при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                           выполнении медицинской эвакуации с места дорожно-транспортного происшествия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3.2</a:t>
                      </a:r>
                      <a:endParaRPr lang="ru-RU" sz="9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extLst>
                  <a:ext uri="{0D108BD9-81ED-4DB2-BD59-A6C34878D82A}">
                    <a16:rowId xmlns:a16="http://schemas.microsoft.com/office/drawing/2014/main" xmlns="" val="691760436"/>
                  </a:ext>
                </a:extLst>
              </a:tr>
              <a:tr h="31510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                           пациентов, доставленных в стационары с места дорожно-транспортного происшествия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FF0000"/>
                          </a:solidFill>
                          <a:effectLst/>
                        </a:rPr>
                        <a:t>3.3</a:t>
                      </a:r>
                      <a:endParaRPr lang="ru-RU" sz="9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extLst>
                  <a:ext uri="{0D108BD9-81ED-4DB2-BD59-A6C34878D82A}">
                    <a16:rowId xmlns:a16="http://schemas.microsoft.com/office/drawing/2014/main" xmlns="" val="4040671446"/>
                  </a:ext>
                </a:extLst>
              </a:tr>
              <a:tr h="404353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                                  из них пациентов, доставленных в </a:t>
                      </a:r>
                      <a:r>
                        <a:rPr lang="ru-RU" sz="800" dirty="0" err="1">
                          <a:effectLst/>
                        </a:rPr>
                        <a:t>травмоцентры</a:t>
                      </a:r>
                      <a:r>
                        <a:rPr lang="ru-RU" sz="800" dirty="0">
                          <a:effectLst/>
                        </a:rPr>
                        <a:t> </a:t>
                      </a: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2 и 3 (наиболее высокого)</a:t>
                      </a:r>
                      <a:r>
                        <a:rPr lang="ru-RU" sz="800" dirty="0">
                          <a:effectLst/>
                        </a:rPr>
                        <a:t> уровня с места </a:t>
                      </a:r>
                      <a:endParaRPr lang="ru-RU" sz="900" dirty="0">
                        <a:effectLst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                                 дорожно-транспортного происшествия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3.3.1</a:t>
                      </a:r>
                      <a:endParaRPr lang="ru-RU" sz="9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extLst>
                  <a:ext uri="{0D108BD9-81ED-4DB2-BD59-A6C34878D82A}">
                    <a16:rowId xmlns:a16="http://schemas.microsoft.com/office/drawing/2014/main" xmlns="" val="3630404145"/>
                  </a:ext>
                </a:extLst>
              </a:tr>
              <a:tr h="315104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Число вызовов скорой медицинской помощи по медицинскому обеспечению спортивных и других массовых мероприятий, </a:t>
                      </a:r>
                      <a:r>
                        <a:rPr lang="ru-RU" sz="800" dirty="0" err="1">
                          <a:effectLst/>
                        </a:rPr>
                        <a:t>ед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endParaRPr lang="ru-RU" sz="9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7727" marR="37727" marT="0" marB="0" anchor="ctr"/>
                </a:tc>
                <a:extLst>
                  <a:ext uri="{0D108BD9-81ED-4DB2-BD59-A6C34878D82A}">
                    <a16:rowId xmlns:a16="http://schemas.microsoft.com/office/drawing/2014/main" xmlns="" val="28070239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0923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768552" y="1058087"/>
            <a:ext cx="2307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Таблица 2350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5640873"/>
              </p:ext>
            </p:extLst>
          </p:nvPr>
        </p:nvGraphicFramePr>
        <p:xfrm>
          <a:off x="742002" y="1581477"/>
          <a:ext cx="10644554" cy="4432463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7019990">
                  <a:extLst>
                    <a:ext uri="{9D8B030D-6E8A-4147-A177-3AD203B41FA5}">
                      <a16:colId xmlns:a16="http://schemas.microsoft.com/office/drawing/2014/main" xmlns="" val="2288537217"/>
                    </a:ext>
                  </a:extLst>
                </a:gridCol>
                <a:gridCol w="1035292">
                  <a:extLst>
                    <a:ext uri="{9D8B030D-6E8A-4147-A177-3AD203B41FA5}">
                      <a16:colId xmlns:a16="http://schemas.microsoft.com/office/drawing/2014/main" xmlns="" val="2045849176"/>
                    </a:ext>
                  </a:extLst>
                </a:gridCol>
                <a:gridCol w="1035987">
                  <a:extLst>
                    <a:ext uri="{9D8B030D-6E8A-4147-A177-3AD203B41FA5}">
                      <a16:colId xmlns:a16="http://schemas.microsoft.com/office/drawing/2014/main" xmlns="" val="668254946"/>
                    </a:ext>
                  </a:extLst>
                </a:gridCol>
                <a:gridCol w="1553285">
                  <a:extLst>
                    <a:ext uri="{9D8B030D-6E8A-4147-A177-3AD203B41FA5}">
                      <a16:colId xmlns:a16="http://schemas.microsoft.com/office/drawing/2014/main" xmlns="" val="2779576921"/>
                    </a:ext>
                  </a:extLst>
                </a:gridCol>
              </a:tblGrid>
              <a:tr h="1001025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Число пациентов, эвакуированных в медицинские </a:t>
                      </a: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организации 2 и 3 уровней в рамках трехуровневой системы оказания медицинской помощи субъекта Российской Федерации</a:t>
                      </a:r>
                      <a:r>
                        <a:rPr lang="ru-RU" sz="1100" dirty="0">
                          <a:effectLst/>
                        </a:rPr>
                        <a:t> по экстренным медицинским показаниям в первые 24 часа, чел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641" marR="676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641" marR="676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641" marR="676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641" marR="67641" marT="0" marB="0" anchor="ctr"/>
                </a:tc>
                <a:extLst>
                  <a:ext uri="{0D108BD9-81ED-4DB2-BD59-A6C34878D82A}">
                    <a16:rowId xmlns:a16="http://schemas.microsoft.com/office/drawing/2014/main" xmlns="" val="2611094761"/>
                  </a:ext>
                </a:extLst>
              </a:tr>
              <a:tr h="669560">
                <a:tc>
                  <a:txBody>
                    <a:bodyPr/>
                    <a:lstStyle/>
                    <a:p>
                      <a:pPr indent="8102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из них (из стр. 5) с места происшествия или нахождения пациента (вне медицинской организации) 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641" marR="676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5.1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641" marR="676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641" marR="676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641" marR="67641" marT="0" marB="0" anchor="ctr"/>
                </a:tc>
                <a:extLst>
                  <a:ext uri="{0D108BD9-81ED-4DB2-BD59-A6C34878D82A}">
                    <a16:rowId xmlns:a16="http://schemas.microsoft.com/office/drawing/2014/main" xmlns="" val="2643646643"/>
                  </a:ext>
                </a:extLst>
              </a:tr>
              <a:tr h="669560">
                <a:tc>
                  <a:txBody>
                    <a:bodyPr/>
                    <a:lstStyle/>
                    <a:p>
                      <a:pPr indent="8102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из медицинской организации, в которой отсутствует возможность оказания необходимой 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indent="8102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медицинской помощи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641" marR="676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5.2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641" marR="676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641" marR="676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641" marR="67641" marT="0" marB="0" anchor="ctr"/>
                </a:tc>
                <a:extLst>
                  <a:ext uri="{0D108BD9-81ED-4DB2-BD59-A6C34878D82A}">
                    <a16:rowId xmlns:a16="http://schemas.microsoft.com/office/drawing/2014/main" xmlns="" val="2359835109"/>
                  </a:ext>
                </a:extLst>
              </a:tr>
              <a:tr h="1001025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Число лиц, обратившихся на станцию (отделение) скорой медицинской помощи, которым было отказано в оказании скорой медицинской помощи в связи с отсутствием повода для вызова скорой медицинской помощи, чел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641" marR="676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641" marR="676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641" marR="676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641" marR="67641" marT="0" marB="0" anchor="ctr"/>
                </a:tc>
                <a:extLst>
                  <a:ext uri="{0D108BD9-81ED-4DB2-BD59-A6C34878D82A}">
                    <a16:rowId xmlns:a16="http://schemas.microsoft.com/office/drawing/2014/main" xmlns="" val="3020404342"/>
                  </a:ext>
                </a:extLst>
              </a:tr>
              <a:tr h="669560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из них (из стр. 6), число лиц, обращение которых было перенаправлено для оказания первичной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 медико-санитарной помощи в неотложной форме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641" marR="676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6.1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641" marR="676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641" marR="676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641" marR="67641" marT="0" marB="0" anchor="ctr"/>
                </a:tc>
                <a:extLst>
                  <a:ext uri="{0D108BD9-81ED-4DB2-BD59-A6C34878D82A}">
                    <a16:rowId xmlns:a16="http://schemas.microsoft.com/office/drawing/2014/main" xmlns="" val="605280846"/>
                  </a:ext>
                </a:extLst>
              </a:tr>
              <a:tr h="421733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Число безрезультатных вызовов скорой медицинской помощи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641" marR="676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FF0000"/>
                          </a:solidFill>
                          <a:effectLst/>
                        </a:rPr>
                        <a:t>7</a:t>
                      </a:r>
                      <a:endParaRPr lang="ru-RU" sz="16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641" marR="676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641" marR="6764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641" marR="67641" marT="0" marB="0" anchor="ctr"/>
                </a:tc>
                <a:extLst>
                  <a:ext uri="{0D108BD9-81ED-4DB2-BD59-A6C34878D82A}">
                    <a16:rowId xmlns:a16="http://schemas.microsoft.com/office/drawing/2014/main" xmlns="" val="2079295482"/>
                  </a:ext>
                </a:extLst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42002" y="1581307"/>
            <a:ext cx="13516894" cy="1193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99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Приказ МЗ и социального развития РФ </a:t>
            </a:r>
            <a:br>
              <a:rPr lang="ru-RU" b="1" dirty="0" smtClean="0"/>
            </a:br>
            <a:r>
              <a:rPr lang="ru-RU" b="1" dirty="0" smtClean="0"/>
              <a:t>№ 942 от 02.12.2009 г.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Строка 3</a:t>
            </a:r>
            <a:r>
              <a:rPr lang="ru-RU" b="1" dirty="0" smtClean="0"/>
              <a:t> Безрезультатные выезды –</a:t>
            </a:r>
            <a:r>
              <a:rPr lang="ru-RU" dirty="0" smtClean="0"/>
              <a:t> это случаи, когда:</a:t>
            </a:r>
          </a:p>
          <a:p>
            <a:r>
              <a:rPr lang="ru-RU" dirty="0" smtClean="0"/>
              <a:t>пациента не оказалось на месте</a:t>
            </a:r>
          </a:p>
          <a:p>
            <a:r>
              <a:rPr lang="ru-RU" dirty="0" smtClean="0"/>
              <a:t>вызов был ложным (по данному адресу </a:t>
            </a:r>
            <a:r>
              <a:rPr lang="ru-RU" dirty="0" err="1" smtClean="0"/>
              <a:t>смп</a:t>
            </a:r>
            <a:r>
              <a:rPr lang="ru-RU" dirty="0" smtClean="0"/>
              <a:t> не вызывали)</a:t>
            </a:r>
          </a:p>
          <a:p>
            <a:r>
              <a:rPr lang="ru-RU" dirty="0" smtClean="0"/>
              <a:t>не найден адрес, указанный при вызове</a:t>
            </a:r>
          </a:p>
          <a:p>
            <a:r>
              <a:rPr lang="ru-RU" dirty="0" smtClean="0"/>
              <a:t>пациент оказался практически здоровым и не нуждался в помощи</a:t>
            </a:r>
          </a:p>
          <a:p>
            <a:r>
              <a:rPr lang="ru-RU" dirty="0" smtClean="0"/>
              <a:t>пациент умер до приезда бригады </a:t>
            </a:r>
            <a:r>
              <a:rPr lang="ru-RU" dirty="0" err="1" smtClean="0"/>
              <a:t>смп</a:t>
            </a:r>
            <a:endParaRPr lang="ru-RU" dirty="0" smtClean="0"/>
          </a:p>
          <a:p>
            <a:r>
              <a:rPr lang="ru-RU" dirty="0" smtClean="0"/>
              <a:t>пациент увезён до прибытия </a:t>
            </a:r>
            <a:r>
              <a:rPr lang="ru-RU" dirty="0" err="1" smtClean="0"/>
              <a:t>смп</a:t>
            </a:r>
            <a:endParaRPr lang="ru-RU" dirty="0" smtClean="0"/>
          </a:p>
          <a:p>
            <a:r>
              <a:rPr lang="ru-RU" dirty="0" smtClean="0"/>
              <a:t>пациент обслужен врачом поликлиники до прибытия бригады </a:t>
            </a:r>
            <a:r>
              <a:rPr lang="ru-RU" dirty="0" err="1" smtClean="0"/>
              <a:t>смп</a:t>
            </a:r>
            <a:endParaRPr lang="ru-RU" dirty="0" smtClean="0"/>
          </a:p>
          <a:p>
            <a:r>
              <a:rPr lang="ru-RU" dirty="0" smtClean="0"/>
              <a:t>пациент отказался от помощи (осмотра)</a:t>
            </a:r>
          </a:p>
          <a:p>
            <a:r>
              <a:rPr lang="ru-RU" dirty="0" smtClean="0"/>
              <a:t>вызов отменен</a:t>
            </a:r>
          </a:p>
        </p:txBody>
      </p:sp>
    </p:spTree>
    <p:extLst>
      <p:ext uri="{BB962C8B-B14F-4D97-AF65-F5344CB8AC3E}">
        <p14:creationId xmlns:p14="http://schemas.microsoft.com/office/powerpoint/2010/main" val="615221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402" y="1154852"/>
            <a:ext cx="9601196" cy="331893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/>
              <a:t>«Об оснащении санитарного автотранспорта»</a:t>
            </a:r>
          </a:p>
          <a:p>
            <a:pPr marL="0" indent="0">
              <a:buNone/>
            </a:pPr>
            <a:r>
              <a:rPr lang="ru-RU" dirty="0" smtClean="0"/>
              <a:t>Регламентировано разделение автомобилей скорой медицинской помощи по классам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260" y="2814320"/>
            <a:ext cx="10743480" cy="211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391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Подтабличная строка (5453)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Число станций (отделений) скорой медицинской помощи, оснащенных автоматизированной системой управления приема и обработки вызовов </a:t>
            </a:r>
            <a:r>
              <a:rPr lang="ru-RU" dirty="0" smtClean="0"/>
              <a:t>             1 __________,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*При сдаче отчётов следует указать название программы автоматизированной системы управления приёма и обработки вызовов скорой медицинской помощи, установленной на станциях (отделениях) скорой </a:t>
            </a:r>
            <a:r>
              <a:rPr lang="ru-RU" dirty="0"/>
              <a:t>медицинской </a:t>
            </a:r>
            <a:r>
              <a:rPr lang="ru-RU" dirty="0" smtClean="0"/>
              <a:t>помощи.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038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1294390" y="2254510"/>
            <a:ext cx="9609137" cy="2243137"/>
          </a:xfrm>
        </p:spPr>
        <p:txBody>
          <a:bodyPr>
            <a:normAutofit fontScale="90000"/>
          </a:bodyPr>
          <a:lstStyle/>
          <a:p>
            <a:r>
              <a:rPr lang="ru-RU" sz="8800" dirty="0" smtClean="0"/>
              <a:t>Благодарю за внимание!!!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val="234211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95402" y="608013"/>
            <a:ext cx="9601198" cy="1303337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Таблица 1060 «Категорийность </a:t>
            </a:r>
            <a:r>
              <a:rPr lang="ru-RU" sz="3600" b="1" dirty="0"/>
              <a:t>станции (отделения) скорой медицинской </a:t>
            </a:r>
            <a:r>
              <a:rPr lang="ru-RU" sz="3600" b="1" dirty="0" smtClean="0"/>
              <a:t>помощи»</a:t>
            </a:r>
            <a:endParaRPr lang="ru-RU" sz="36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0213797"/>
              </p:ext>
            </p:extLst>
          </p:nvPr>
        </p:nvGraphicFramePr>
        <p:xfrm>
          <a:off x="931984" y="1906621"/>
          <a:ext cx="10339752" cy="4207941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584938">
                  <a:extLst>
                    <a:ext uri="{9D8B030D-6E8A-4147-A177-3AD203B41FA5}">
                      <a16:colId xmlns:a16="http://schemas.microsoft.com/office/drawing/2014/main" xmlns="" val="11580892"/>
                    </a:ext>
                  </a:extLst>
                </a:gridCol>
                <a:gridCol w="2584938">
                  <a:extLst>
                    <a:ext uri="{9D8B030D-6E8A-4147-A177-3AD203B41FA5}">
                      <a16:colId xmlns:a16="http://schemas.microsoft.com/office/drawing/2014/main" xmlns="" val="1990960915"/>
                    </a:ext>
                  </a:extLst>
                </a:gridCol>
                <a:gridCol w="2584938">
                  <a:extLst>
                    <a:ext uri="{9D8B030D-6E8A-4147-A177-3AD203B41FA5}">
                      <a16:colId xmlns:a16="http://schemas.microsoft.com/office/drawing/2014/main" xmlns="" val="842643885"/>
                    </a:ext>
                  </a:extLst>
                </a:gridCol>
                <a:gridCol w="2584938">
                  <a:extLst>
                    <a:ext uri="{9D8B030D-6E8A-4147-A177-3AD203B41FA5}">
                      <a16:colId xmlns:a16="http://schemas.microsoft.com/office/drawing/2014/main" xmlns="" val="4111397578"/>
                    </a:ext>
                  </a:extLst>
                </a:gridCol>
              </a:tblGrid>
              <a:tr h="88054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Распределение станций и отделений скорой медицинской помощи по числу выполненных вызовов за календарный год</a:t>
                      </a:r>
                      <a:endParaRPr lang="ru-RU" sz="12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 строки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Станции скорой медицинской помощи (да – 1, нет – 0)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Отделения скорой медицинской помощи (да – 1, нет – 0) 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919830345"/>
                  </a:ext>
                </a:extLst>
              </a:tr>
              <a:tr h="1758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8792297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Число выполненных вызовов скорой медицинской помощи в год </a:t>
                      </a:r>
                    </a:p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свыше 100 тысяч (</a:t>
                      </a:r>
                      <a:r>
                        <a:rPr lang="ru-RU" sz="1200" dirty="0" err="1">
                          <a:effectLst/>
                        </a:rPr>
                        <a:t>внекатегорийная</a:t>
                      </a:r>
                      <a:r>
                        <a:rPr lang="ru-RU" sz="1200" dirty="0">
                          <a:effectLst/>
                        </a:rPr>
                        <a:t>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555288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от 75 до 100 тысяч (</a:t>
                      </a:r>
                      <a:r>
                        <a:rPr lang="en-US" sz="1200">
                          <a:effectLst/>
                        </a:rPr>
                        <a:t>I</a:t>
                      </a:r>
                      <a:r>
                        <a:rPr lang="ru-RU" sz="1200">
                          <a:effectLst/>
                        </a:rPr>
                        <a:t> категории)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9489247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от 50 до 75 тысяч (</a:t>
                      </a:r>
                      <a:r>
                        <a:rPr lang="en-US" sz="1200">
                          <a:effectLst/>
                        </a:rPr>
                        <a:t>II</a:t>
                      </a:r>
                      <a:r>
                        <a:rPr lang="ru-RU" sz="1200">
                          <a:effectLst/>
                        </a:rPr>
                        <a:t> категории)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7639326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от 25 до 50 тысяч (</a:t>
                      </a:r>
                      <a:r>
                        <a:rPr lang="en-US" sz="1200">
                          <a:effectLst/>
                        </a:rPr>
                        <a:t>III</a:t>
                      </a:r>
                      <a:r>
                        <a:rPr lang="ru-RU" sz="1200">
                          <a:effectLst/>
                        </a:rPr>
                        <a:t> категории)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2826057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от 10 до 25 тысяч (</a:t>
                      </a:r>
                      <a:r>
                        <a:rPr lang="en-US" sz="1200">
                          <a:effectLst/>
                        </a:rPr>
                        <a:t>IV</a:t>
                      </a:r>
                      <a:r>
                        <a:rPr lang="ru-RU" sz="1200">
                          <a:effectLst/>
                        </a:rPr>
                        <a:t> категории)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2191341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от 5 до 10 тысяч (</a:t>
                      </a:r>
                      <a:r>
                        <a:rPr lang="en-US" sz="1200">
                          <a:effectLst/>
                        </a:rPr>
                        <a:t>V</a:t>
                      </a:r>
                      <a:r>
                        <a:rPr lang="ru-RU" sz="1200">
                          <a:effectLst/>
                        </a:rPr>
                        <a:t> категории)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2505613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менее 5 тысяч (</a:t>
                      </a:r>
                      <a:r>
                        <a:rPr lang="en-US" sz="1200">
                          <a:effectLst/>
                        </a:rPr>
                        <a:t>VI</a:t>
                      </a:r>
                      <a:r>
                        <a:rPr lang="ru-RU" sz="1200">
                          <a:effectLst/>
                        </a:rPr>
                        <a:t> категории)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8892410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Всего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2346005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015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40334" y="606829"/>
            <a:ext cx="10498228" cy="623455"/>
          </a:xfrm>
        </p:spPr>
        <p:txBody>
          <a:bodyPr>
            <a:noAutofit/>
          </a:bodyPr>
          <a:lstStyle/>
          <a:p>
            <a:r>
              <a:rPr lang="ru-RU" sz="2000" b="1" dirty="0"/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543427"/>
              </p:ext>
            </p:extLst>
          </p:nvPr>
        </p:nvGraphicFramePr>
        <p:xfrm>
          <a:off x="668230" y="1230284"/>
          <a:ext cx="10770560" cy="4871576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3914736">
                  <a:extLst>
                    <a:ext uri="{9D8B030D-6E8A-4147-A177-3AD203B41FA5}">
                      <a16:colId xmlns:a16="http://schemas.microsoft.com/office/drawing/2014/main" xmlns="" val="1392161221"/>
                    </a:ext>
                  </a:extLst>
                </a:gridCol>
                <a:gridCol w="491686">
                  <a:extLst>
                    <a:ext uri="{9D8B030D-6E8A-4147-A177-3AD203B41FA5}">
                      <a16:colId xmlns:a16="http://schemas.microsoft.com/office/drawing/2014/main" xmlns="" val="2673273847"/>
                    </a:ext>
                  </a:extLst>
                </a:gridCol>
                <a:gridCol w="689610">
                  <a:extLst>
                    <a:ext uri="{9D8B030D-6E8A-4147-A177-3AD203B41FA5}">
                      <a16:colId xmlns:a16="http://schemas.microsoft.com/office/drawing/2014/main" xmlns="" val="599019129"/>
                    </a:ext>
                  </a:extLst>
                </a:gridCol>
                <a:gridCol w="791697">
                  <a:extLst>
                    <a:ext uri="{9D8B030D-6E8A-4147-A177-3AD203B41FA5}">
                      <a16:colId xmlns:a16="http://schemas.microsoft.com/office/drawing/2014/main" xmlns="" val="2985048154"/>
                    </a:ext>
                  </a:extLst>
                </a:gridCol>
                <a:gridCol w="886147">
                  <a:extLst>
                    <a:ext uri="{9D8B030D-6E8A-4147-A177-3AD203B41FA5}">
                      <a16:colId xmlns:a16="http://schemas.microsoft.com/office/drawing/2014/main" xmlns="" val="1563192404"/>
                    </a:ext>
                  </a:extLst>
                </a:gridCol>
                <a:gridCol w="886147">
                  <a:extLst>
                    <a:ext uri="{9D8B030D-6E8A-4147-A177-3AD203B41FA5}">
                      <a16:colId xmlns:a16="http://schemas.microsoft.com/office/drawing/2014/main" xmlns="" val="3556810929"/>
                    </a:ext>
                  </a:extLst>
                </a:gridCol>
                <a:gridCol w="791697">
                  <a:extLst>
                    <a:ext uri="{9D8B030D-6E8A-4147-A177-3AD203B41FA5}">
                      <a16:colId xmlns:a16="http://schemas.microsoft.com/office/drawing/2014/main" xmlns="" val="3792586077"/>
                    </a:ext>
                  </a:extLst>
                </a:gridCol>
                <a:gridCol w="791697">
                  <a:extLst>
                    <a:ext uri="{9D8B030D-6E8A-4147-A177-3AD203B41FA5}">
                      <a16:colId xmlns:a16="http://schemas.microsoft.com/office/drawing/2014/main" xmlns="" val="1231156432"/>
                    </a:ext>
                  </a:extLst>
                </a:gridCol>
                <a:gridCol w="791697">
                  <a:extLst>
                    <a:ext uri="{9D8B030D-6E8A-4147-A177-3AD203B41FA5}">
                      <a16:colId xmlns:a16="http://schemas.microsoft.com/office/drawing/2014/main" xmlns="" val="1463921878"/>
                    </a:ext>
                  </a:extLst>
                </a:gridCol>
                <a:gridCol w="735446">
                  <a:extLst>
                    <a:ext uri="{9D8B030D-6E8A-4147-A177-3AD203B41FA5}">
                      <a16:colId xmlns:a16="http://schemas.microsoft.com/office/drawing/2014/main" xmlns="" val="569768262"/>
                    </a:ext>
                  </a:extLst>
                </a:gridCol>
              </a:tblGrid>
              <a:tr h="106846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Наименование 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№</a:t>
                      </a:r>
                      <a:br>
                        <a:rPr lang="ru-RU" sz="600">
                          <a:effectLst/>
                        </a:rPr>
                      </a:br>
                      <a:r>
                        <a:rPr lang="ru-RU" sz="600">
                          <a:effectLst/>
                        </a:rPr>
                        <a:t>стро-ки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Всего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из них, </a:t>
                      </a:r>
                      <a:r>
                        <a:rPr lang="ru-RU" sz="600" dirty="0">
                          <a:solidFill>
                            <a:srgbClr val="FF0000"/>
                          </a:solidFill>
                          <a:effectLst/>
                        </a:rPr>
                        <a:t>по поводам для вызова скорой медицинской помощи</a:t>
                      </a:r>
                      <a:endParaRPr lang="ru-RU" sz="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2309998"/>
                  </a:ext>
                </a:extLst>
              </a:tr>
              <a:tr h="1219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в экстрен-ной форме – всего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(из гр. 3)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FF0000"/>
                          </a:solidFill>
                          <a:effectLst/>
                        </a:rPr>
                        <a:t>из них </a:t>
                      </a:r>
                      <a:endParaRPr lang="ru-RU" sz="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в </a:t>
                      </a:r>
                      <a:r>
                        <a:rPr lang="ru-RU" sz="800" dirty="0" smtClean="0">
                          <a:effectLst/>
                        </a:rPr>
                        <a:t>неотложной </a:t>
                      </a:r>
                      <a:r>
                        <a:rPr lang="ru-RU" sz="800" dirty="0">
                          <a:effectLst/>
                        </a:rPr>
                        <a:t>форме – всего </a:t>
                      </a:r>
                      <a:endParaRPr lang="ru-RU" sz="10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(из гр. 3)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77516797"/>
                  </a:ext>
                </a:extLst>
              </a:tr>
              <a:tr h="7479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травм, отрав-лений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из них </a:t>
                      </a:r>
                      <a:r>
                        <a:rPr lang="ru-RU" sz="800" dirty="0" err="1">
                          <a:effectLst/>
                        </a:rPr>
                        <a:t>терми-ческие</a:t>
                      </a:r>
                      <a:r>
                        <a:rPr lang="ru-RU" sz="800" dirty="0">
                          <a:effectLst/>
                        </a:rPr>
                        <a:t> и </a:t>
                      </a:r>
                      <a:r>
                        <a:rPr lang="ru-RU" sz="800" dirty="0" err="1">
                          <a:effectLst/>
                        </a:rPr>
                        <a:t>хими-ческие</a:t>
                      </a:r>
                      <a:r>
                        <a:rPr lang="ru-RU" sz="800" dirty="0">
                          <a:effectLst/>
                        </a:rPr>
                        <a:t> ожоги (из гр. 5)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внезапных заболеваний</a:t>
                      </a:r>
                      <a:br>
                        <a:rPr lang="ru-RU" sz="800">
                          <a:effectLst/>
                        </a:rPr>
                      </a:br>
                      <a:r>
                        <a:rPr lang="ru-RU" sz="800">
                          <a:effectLst/>
                        </a:rPr>
                        <a:t>и состояний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психи-</a:t>
                      </a:r>
                      <a:r>
                        <a:rPr lang="ru-RU" sz="800" dirty="0" err="1">
                          <a:effectLst/>
                        </a:rPr>
                        <a:t>ческие</a:t>
                      </a:r>
                      <a:r>
                        <a:rPr lang="ru-RU" sz="800" dirty="0">
                          <a:effectLst/>
                        </a:rPr>
                        <a:t> </a:t>
                      </a:r>
                      <a:r>
                        <a:rPr lang="ru-RU" sz="800" dirty="0" err="1">
                          <a:effectLst/>
                        </a:rPr>
                        <a:t>расст-ройства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родов</a:t>
                      </a:r>
                      <a:br>
                        <a:rPr lang="ru-RU" sz="800" dirty="0">
                          <a:effectLst/>
                        </a:rPr>
                      </a:br>
                      <a:r>
                        <a:rPr lang="ru-RU" sz="800" dirty="0">
                          <a:effectLst/>
                        </a:rPr>
                        <a:t>и патологии </a:t>
                      </a:r>
                      <a:r>
                        <a:rPr lang="ru-RU" sz="800" dirty="0" smtClean="0">
                          <a:effectLst/>
                        </a:rPr>
                        <a:t>беременности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97972987"/>
                  </a:ext>
                </a:extLst>
              </a:tr>
              <a:tr h="1068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2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3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4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5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endParaRPr lang="ru-RU" sz="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effectLst/>
                        </a:rPr>
                        <a:t>7</a:t>
                      </a:r>
                      <a:endParaRPr lang="ru-RU" sz="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FF0000"/>
                          </a:solidFill>
                          <a:effectLst/>
                        </a:rPr>
                        <a:t>8</a:t>
                      </a:r>
                      <a:endParaRPr lang="ru-RU" sz="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effectLst/>
                        </a:rPr>
                        <a:t>9</a:t>
                      </a:r>
                      <a:endParaRPr lang="ru-RU" sz="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FF0000"/>
                          </a:solidFill>
                          <a:effectLst/>
                        </a:rPr>
                        <a:t>10</a:t>
                      </a:r>
                      <a:endParaRPr lang="ru-RU" sz="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42017916"/>
                  </a:ext>
                </a:extLst>
              </a:tr>
              <a:tr h="135784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Выполнено вызовов скорой медицинской помощи, ед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46072760"/>
                  </a:ext>
                </a:extLst>
              </a:tr>
              <a:tr h="129297">
                <a:tc>
                  <a:txBody>
                    <a:bodyPr/>
                    <a:lstStyle/>
                    <a:p>
                      <a:pPr marL="208915"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из них (из стр.1) к детям (0-17 лет)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1.1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58730626"/>
                  </a:ext>
                </a:extLst>
              </a:tr>
              <a:tr h="129297">
                <a:tc>
                  <a:txBody>
                    <a:bodyPr/>
                    <a:lstStyle/>
                    <a:p>
                      <a:pPr marL="208915"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      лицам старше трудоспособного возраста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1.2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7722787"/>
                  </a:ext>
                </a:extLst>
              </a:tr>
              <a:tr h="270992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Число медицинских эвакуаций (из стр. 1) при выполнении вызовов скорой медицинской помощи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2</a:t>
                      </a:r>
                      <a:endParaRPr lang="ru-RU" sz="8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10253635"/>
                  </a:ext>
                </a:extLst>
              </a:tr>
              <a:tr h="412687">
                <a:tc>
                  <a:txBody>
                    <a:bodyPr/>
                    <a:lstStyle/>
                    <a:p>
                      <a:pPr marL="208915"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      из них: с места происшествия или места нахождения пациента (вне медицинской организации)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b="1">
                          <a:solidFill>
                            <a:srgbClr val="FF0000"/>
                          </a:solidFill>
                          <a:effectLst/>
                        </a:rPr>
                        <a:t>2.1</a:t>
                      </a:r>
                      <a:endParaRPr lang="ru-RU" sz="800" b="1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24214556"/>
                  </a:ext>
                </a:extLst>
              </a:tr>
              <a:tr h="412687">
                <a:tc>
                  <a:txBody>
                    <a:bodyPr/>
                    <a:lstStyle/>
                    <a:p>
                      <a:pPr marL="208915" algn="just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rgbClr val="FF0000"/>
                          </a:solidFill>
                          <a:effectLst/>
                        </a:rPr>
                        <a:t>      из медицинской организации, в которой отсутствует возможность оказания необходимой медицинской помощи</a:t>
                      </a:r>
                      <a:endParaRPr lang="ru-RU" sz="1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b="1" dirty="0">
                          <a:solidFill>
                            <a:srgbClr val="FF0000"/>
                          </a:solidFill>
                          <a:effectLst/>
                        </a:rPr>
                        <a:t>2.2</a:t>
                      </a:r>
                      <a:endParaRPr lang="ru-RU" sz="8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80906486"/>
                  </a:ext>
                </a:extLst>
              </a:tr>
              <a:tr h="295789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Число лиц, которым оказана скорая медицинская помощь при выполнении вызовов скорой медицинской помощи, чел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endParaRPr lang="ru-RU" sz="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35979196"/>
                  </a:ext>
                </a:extLst>
              </a:tr>
              <a:tr h="139924">
                <a:tc>
                  <a:txBody>
                    <a:bodyPr/>
                    <a:lstStyle/>
                    <a:p>
                      <a:pPr marL="208915"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из них (из стр.</a:t>
                      </a:r>
                      <a:r>
                        <a:rPr lang="ru-RU" sz="600" dirty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r>
                        <a:rPr lang="ru-RU" sz="600" dirty="0">
                          <a:effectLst/>
                        </a:rPr>
                        <a:t>): </a:t>
                      </a:r>
                      <a:r>
                        <a:rPr lang="ru-RU" sz="700" dirty="0">
                          <a:solidFill>
                            <a:srgbClr val="FF0000"/>
                          </a:solidFill>
                          <a:effectLst/>
                        </a:rPr>
                        <a:t>сельских жителей </a:t>
                      </a:r>
                      <a:endParaRPr lang="ru-RU" sz="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effectLst/>
                        </a:rPr>
                        <a:t>3.1</a:t>
                      </a:r>
                      <a:endParaRPr lang="ru-RU" sz="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79659857"/>
                  </a:ext>
                </a:extLst>
              </a:tr>
              <a:tr h="139924"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</a:rPr>
                        <a:t>Число лиц, доставленных в медицинские организации</a:t>
                      </a:r>
                      <a:endParaRPr lang="ru-RU" sz="9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effectLst/>
                        </a:rPr>
                        <a:t>4</a:t>
                      </a:r>
                      <a:endParaRPr lang="ru-RU" sz="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91849513"/>
                  </a:ext>
                </a:extLst>
              </a:tr>
              <a:tr h="139924"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</a:rPr>
                        <a:t>    из них (из стр.1) к детям (0-17 лет)</a:t>
                      </a:r>
                      <a:endParaRPr lang="ru-RU" sz="9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effectLst/>
                        </a:rPr>
                        <a:t>4.1</a:t>
                      </a:r>
                      <a:endParaRPr lang="ru-RU" sz="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47659774"/>
                  </a:ext>
                </a:extLst>
              </a:tr>
              <a:tr h="139924"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</a:rPr>
                        <a:t>   лица старше трудоспособного возраста</a:t>
                      </a:r>
                      <a:endParaRPr lang="ru-RU" sz="9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solidFill>
                            <a:srgbClr val="FF0000"/>
                          </a:solidFill>
                          <a:effectLst/>
                        </a:rPr>
                        <a:t>4.2</a:t>
                      </a:r>
                      <a:endParaRPr lang="ru-RU" sz="80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19754"/>
                  </a:ext>
                </a:extLst>
              </a:tr>
              <a:tr h="139924"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FF0000"/>
                          </a:solidFill>
                          <a:effectLst/>
                        </a:rPr>
                        <a:t>   сельских жителей</a:t>
                      </a:r>
                      <a:endParaRPr lang="ru-RU" sz="9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FF0000"/>
                          </a:solidFill>
                          <a:effectLst/>
                        </a:rPr>
                        <a:t>4.3</a:t>
                      </a:r>
                      <a:endParaRPr lang="ru-RU" sz="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73835632"/>
                  </a:ext>
                </a:extLst>
              </a:tr>
              <a:tr h="763382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Число лиц, умерших </a:t>
                      </a:r>
                      <a:r>
                        <a:rPr lang="ru-RU" sz="700" dirty="0">
                          <a:solidFill>
                            <a:srgbClr val="FF0000"/>
                          </a:solidFill>
                          <a:effectLst/>
                        </a:rPr>
                        <a:t>до прибытия выездной бригады скорой медицинской помощи, в присутствии бригады скорой медицинской помощи на месте вызова скорой медицинской помощи,</a:t>
                      </a:r>
                      <a:r>
                        <a:rPr lang="ru-RU" sz="700" strike="sng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ru-RU" sz="700" dirty="0">
                          <a:solidFill>
                            <a:srgbClr val="FF0000"/>
                          </a:solidFill>
                          <a:effectLst/>
                        </a:rPr>
                        <a:t>в транспортном средстве, в том числе при выполнении медицинской эвакуации, </a:t>
                      </a:r>
                      <a:r>
                        <a:rPr lang="ru-RU" sz="600" dirty="0">
                          <a:solidFill>
                            <a:schemeClr val="tx1"/>
                          </a:solidFill>
                          <a:effectLst/>
                        </a:rPr>
                        <a:t>чел</a:t>
                      </a:r>
                      <a:endParaRPr lang="ru-RU" sz="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endParaRPr lang="ru-RU" sz="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5652968"/>
                  </a:ext>
                </a:extLst>
              </a:tr>
              <a:tr h="139924">
                <a:tc>
                  <a:txBody>
                    <a:bodyPr/>
                    <a:lstStyle/>
                    <a:p>
                      <a:pPr indent="208915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из них (из стр.5): детей (0-17 лет)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r>
                        <a:rPr lang="ru-RU" sz="600" dirty="0">
                          <a:effectLst/>
                        </a:rPr>
                        <a:t>.1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68163375"/>
                  </a:ext>
                </a:extLst>
              </a:tr>
              <a:tr h="139924">
                <a:tc>
                  <a:txBody>
                    <a:bodyPr/>
                    <a:lstStyle/>
                    <a:p>
                      <a:pPr indent="299085" algn="just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из них (из стр.5.1): в возрасте до 1 года 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r>
                        <a:rPr lang="ru-RU" sz="600" dirty="0">
                          <a:effectLst/>
                        </a:rPr>
                        <a:t>.1.1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66865993"/>
                  </a:ext>
                </a:extLst>
              </a:tr>
              <a:tr h="129297">
                <a:tc>
                  <a:txBody>
                    <a:bodyPr/>
                    <a:lstStyle/>
                    <a:p>
                      <a:pPr marL="118745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женщин старше трудоспособного возраста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r>
                        <a:rPr lang="ru-RU" sz="600" dirty="0">
                          <a:effectLst/>
                        </a:rPr>
                        <a:t>.2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146624619"/>
                  </a:ext>
                </a:extLst>
              </a:tr>
              <a:tr h="129297">
                <a:tc>
                  <a:txBody>
                    <a:bodyPr/>
                    <a:lstStyle/>
                    <a:p>
                      <a:pPr marL="118745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мужчин старше трудоспособного возраста 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solidFill>
                            <a:srgbClr val="FF0000"/>
                          </a:solidFill>
                          <a:effectLst/>
                        </a:rPr>
                        <a:t>5</a:t>
                      </a:r>
                      <a:r>
                        <a:rPr lang="ru-RU" sz="600" dirty="0">
                          <a:effectLst/>
                        </a:rPr>
                        <a:t>.3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3094" marR="43094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259398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871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3480" y="2278380"/>
            <a:ext cx="922782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dirty="0">
                <a:latin typeface="+mj-lt"/>
                <a:ea typeface="Times New Roman" panose="02020603050405020304" pitchFamily="18" charset="0"/>
              </a:rPr>
              <a:t>Число лиц, которым оказана скорая медицинская помощь при выполнении вызовов скорой медицинской помощи, всего, чел  1 _________, </a:t>
            </a:r>
          </a:p>
          <a:p>
            <a:pPr>
              <a:spcAft>
                <a:spcPts val="0"/>
              </a:spcAft>
            </a:pPr>
            <a:r>
              <a:rPr lang="ru-RU" sz="2000" dirty="0">
                <a:solidFill>
                  <a:srgbClr val="EE0000"/>
                </a:solidFill>
                <a:latin typeface="+mj-lt"/>
                <a:ea typeface="Times New Roman" panose="02020603050405020304" pitchFamily="18" charset="0"/>
              </a:rPr>
              <a:t>из них:: дети</a:t>
            </a:r>
            <a:r>
              <a:rPr lang="ru-RU" sz="2000" dirty="0">
                <a:latin typeface="+mj-lt"/>
                <a:ea typeface="Times New Roman" panose="02020603050405020304" pitchFamily="18" charset="0"/>
              </a:rPr>
              <a:t>  (0–17 лет) </a:t>
            </a:r>
            <a:r>
              <a:rPr lang="ru-RU" sz="2000" dirty="0">
                <a:solidFill>
                  <a:srgbClr val="EE0000"/>
                </a:solidFill>
                <a:latin typeface="+mj-lt"/>
                <a:ea typeface="Times New Roman" panose="02020603050405020304" pitchFamily="18" charset="0"/>
              </a:rPr>
              <a:t>2</a:t>
            </a:r>
            <a:r>
              <a:rPr lang="ru-RU" sz="2000" dirty="0">
                <a:latin typeface="+mj-lt"/>
                <a:ea typeface="Times New Roman" panose="02020603050405020304" pitchFamily="18" charset="0"/>
              </a:rPr>
              <a:t> __________, взрослые (18 лет и старше) </a:t>
            </a:r>
            <a:r>
              <a:rPr lang="ru-RU" sz="2000" dirty="0">
                <a:solidFill>
                  <a:srgbClr val="EE0000"/>
                </a:solidFill>
                <a:latin typeface="+mj-lt"/>
                <a:ea typeface="Times New Roman" panose="02020603050405020304" pitchFamily="18" charset="0"/>
              </a:rPr>
              <a:t>3</a:t>
            </a:r>
            <a:r>
              <a:rPr lang="ru-RU" sz="2000" dirty="0">
                <a:latin typeface="+mj-lt"/>
                <a:ea typeface="Times New Roman" panose="02020603050405020304" pitchFamily="18" charset="0"/>
              </a:rPr>
              <a:t> ______________, </a:t>
            </a:r>
          </a:p>
          <a:p>
            <a:pPr>
              <a:spcAft>
                <a:spcPts val="0"/>
              </a:spcAft>
            </a:pPr>
            <a:r>
              <a:rPr lang="ru-RU" sz="2000" dirty="0">
                <a:latin typeface="+mj-lt"/>
                <a:ea typeface="Times New Roman" panose="02020603050405020304" pitchFamily="18" charset="0"/>
              </a:rPr>
              <a:t>из них (из стр. </a:t>
            </a:r>
            <a:r>
              <a:rPr lang="ru-RU" sz="2000" dirty="0">
                <a:solidFill>
                  <a:srgbClr val="EE0000"/>
                </a:solidFill>
                <a:latin typeface="+mj-lt"/>
                <a:ea typeface="Times New Roman" panose="02020603050405020304" pitchFamily="18" charset="0"/>
              </a:rPr>
              <a:t>3</a:t>
            </a:r>
            <a:r>
              <a:rPr lang="ru-RU" sz="2000" dirty="0">
                <a:latin typeface="+mj-lt"/>
                <a:ea typeface="Times New Roman" panose="02020603050405020304" pitchFamily="18" charset="0"/>
              </a:rPr>
              <a:t>): женщины  старше трудоспособного возраста  </a:t>
            </a:r>
            <a:r>
              <a:rPr lang="ru-RU" sz="2000" dirty="0">
                <a:solidFill>
                  <a:srgbClr val="EE0000"/>
                </a:solidFill>
                <a:latin typeface="+mj-lt"/>
                <a:ea typeface="Times New Roman" panose="02020603050405020304" pitchFamily="18" charset="0"/>
              </a:rPr>
              <a:t>4</a:t>
            </a:r>
            <a:r>
              <a:rPr lang="ru-RU" sz="2000" dirty="0">
                <a:latin typeface="+mj-lt"/>
                <a:ea typeface="Times New Roman" panose="02020603050405020304" pitchFamily="18" charset="0"/>
              </a:rPr>
              <a:t> _________, мужчины  старше трудоспособного возраста  </a:t>
            </a:r>
            <a:r>
              <a:rPr lang="ru-RU" sz="2000" dirty="0">
                <a:solidFill>
                  <a:srgbClr val="EE0000"/>
                </a:solidFill>
                <a:latin typeface="+mj-lt"/>
                <a:ea typeface="Times New Roman" panose="02020603050405020304" pitchFamily="18" charset="0"/>
              </a:rPr>
              <a:t>5 </a:t>
            </a:r>
            <a:r>
              <a:rPr lang="ru-RU" sz="2000" dirty="0">
                <a:latin typeface="+mj-lt"/>
                <a:ea typeface="Times New Roman" panose="02020603050405020304" pitchFamily="18" charset="0"/>
              </a:rPr>
              <a:t>_____________.</a:t>
            </a:r>
            <a:endParaRPr lang="ru-RU" sz="2000" dirty="0">
              <a:effectLst/>
              <a:latin typeface="+mj-lt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72540" y="742295"/>
            <a:ext cx="102793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Таблица </a:t>
            </a:r>
            <a:r>
              <a:rPr lang="ru-RU" sz="2000" b="1" dirty="0" smtClean="0"/>
              <a:t>2121 </a:t>
            </a:r>
            <a:r>
              <a:rPr lang="ru-RU" sz="2000" b="1" dirty="0"/>
              <a:t>«Медицинская помощь, оказанная выездными бригадами скорой медицинской помощи при выполнении вызовов скорой медицинской помощи»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72808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295400" y="518750"/>
            <a:ext cx="9601200" cy="113629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Сведения о деятельности бригад скорой медицинской помощи</a:t>
            </a:r>
            <a:endParaRPr lang="ru-RU" sz="36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9948"/>
              </p:ext>
            </p:extLst>
          </p:nvPr>
        </p:nvGraphicFramePr>
        <p:xfrm>
          <a:off x="756139" y="1591414"/>
          <a:ext cx="10605283" cy="45731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359055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901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5808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2707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94208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797352">
                  <a:extLst>
                    <a:ext uri="{9D8B030D-6E8A-4147-A177-3AD203B41FA5}">
                      <a16:colId xmlns:a16="http://schemas.microsoft.com/office/drawing/2014/main" xmlns="" val="12926917"/>
                    </a:ext>
                  </a:extLst>
                </a:gridCol>
              </a:tblGrid>
              <a:tr h="517717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Состав и профиль бригад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№</a:t>
                      </a:r>
                    </a:p>
                    <a:p>
                      <a:pPr algn="ctr"/>
                      <a:r>
                        <a:rPr lang="ru-RU" sz="900" dirty="0" smtClean="0"/>
                        <a:t>строк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Число выездных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бригад (смен)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из них:</a:t>
                      </a:r>
                    </a:p>
                    <a:p>
                      <a:pPr algn="ctr"/>
                      <a:r>
                        <a:rPr lang="ru-RU" sz="900" dirty="0" smtClean="0"/>
                        <a:t>круглосуточных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Число лиц, которым оказана скорая медицинская помощь  выездными бригадами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Число медицинских эвакуаций, выполненных выездными бригадами(лиц)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0096"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</a:t>
                      </a:r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2</a:t>
                      </a:r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3</a:t>
                      </a:r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4</a:t>
                      </a:r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5</a:t>
                      </a:r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6</a:t>
                      </a:r>
                      <a:endParaRPr lang="ru-RU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0096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/>
                        <a:t>Общепрофильные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0096">
                <a:tc>
                  <a:txBody>
                    <a:bodyPr/>
                    <a:lstStyle/>
                    <a:p>
                      <a:pPr marL="360000" algn="l"/>
                      <a:r>
                        <a:rPr lang="ru-RU" sz="900" dirty="0" smtClean="0"/>
                        <a:t> в том числе: врачебные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1.1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3907">
                <a:tc>
                  <a:txBody>
                    <a:bodyPr/>
                    <a:lstStyle/>
                    <a:p>
                      <a:pPr marL="360000" algn="l"/>
                      <a:r>
                        <a:rPr lang="ru-RU" sz="900" dirty="0" smtClean="0"/>
                        <a:t>из них:  для оказания медицинской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помощи детскому населению</a:t>
                      </a:r>
                      <a:endParaRPr lang="ru-RU" sz="9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1.1.1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0096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/>
                        <a:t>фельдшерские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1.2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0096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/>
                        <a:t>Специализированные, всего</a:t>
                      </a:r>
                      <a:endParaRPr lang="ru-RU" sz="9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2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0096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/>
                        <a:t>в том числе:</a:t>
                      </a:r>
                      <a:r>
                        <a:rPr lang="ru-RU" sz="900" baseline="0" dirty="0" smtClean="0"/>
                        <a:t> </a:t>
                      </a:r>
                      <a:r>
                        <a:rPr lang="ru-RU" sz="900" dirty="0" smtClean="0"/>
                        <a:t>анестезиологии-реанимации</a:t>
                      </a:r>
                      <a:endParaRPr lang="ru-RU" sz="9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2.1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30096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/>
                        <a:t>анестезиологии-реанимации педиатрические</a:t>
                      </a:r>
                      <a:endParaRPr lang="ru-RU" sz="9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2.2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0096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/>
                        <a:t>педиатрические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2.3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30096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/>
                        <a:t>психиатрические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2.4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30096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/>
                        <a:t>Выездные экстренные консультативные бригады, всего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2.5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30096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/>
                        <a:t>из них:  кардиологические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2.5.1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30096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/>
                        <a:t>неврологические 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2.5.2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30096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/>
                        <a:t>инфекционные 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2.5.3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30096">
                <a:tc>
                  <a:txBody>
                    <a:bodyPr/>
                    <a:lstStyle/>
                    <a:p>
                      <a:pPr algn="l"/>
                      <a:r>
                        <a:rPr lang="ru-RU" sz="900" b="1" dirty="0" smtClean="0">
                          <a:solidFill>
                            <a:srgbClr val="FF0000"/>
                          </a:solidFill>
                        </a:rPr>
                        <a:t>прочие</a:t>
                      </a:r>
                      <a:endParaRPr lang="ru-RU" sz="9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b="1" dirty="0" smtClean="0">
                          <a:solidFill>
                            <a:srgbClr val="FF0000"/>
                          </a:solidFill>
                        </a:rPr>
                        <a:t>2.5.3</a:t>
                      </a: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58208209"/>
                  </a:ext>
                </a:extLst>
              </a:tr>
              <a:tr h="230096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/>
                        <a:t>Авиамедицинские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2.6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30096">
                <a:tc>
                  <a:txBody>
                    <a:bodyPr/>
                    <a:lstStyle/>
                    <a:p>
                      <a:pPr algn="l"/>
                      <a:r>
                        <a:rPr lang="ru-RU" sz="900" dirty="0" smtClean="0"/>
                        <a:t>Всего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3</a:t>
                      </a:r>
                      <a:endParaRPr lang="ru-RU" sz="9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9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21291053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823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Подтабличная строка 2201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Из числа лиц, которым оказана </a:t>
            </a:r>
            <a:r>
              <a:rPr lang="ru-RU" dirty="0"/>
              <a:t>помощь о</a:t>
            </a:r>
            <a:r>
              <a:rPr lang="ru-RU" dirty="0" smtClean="0"/>
              <a:t>бщепрофильными </a:t>
            </a:r>
            <a:r>
              <a:rPr lang="ru-RU" dirty="0"/>
              <a:t>фельдшерскими </a:t>
            </a:r>
            <a:r>
              <a:rPr lang="ru-RU" dirty="0" smtClean="0"/>
              <a:t>бригадами</a:t>
            </a:r>
            <a:r>
              <a:rPr lang="en-US" dirty="0" smtClean="0"/>
              <a:t>: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– </a:t>
            </a:r>
            <a:r>
              <a:rPr lang="ru-RU" dirty="0"/>
              <a:t>медицинская эвакуация </a:t>
            </a:r>
            <a:r>
              <a:rPr lang="ru-RU" dirty="0" smtClean="0"/>
              <a:t>пациентов 1 _________,</a:t>
            </a:r>
          </a:p>
          <a:p>
            <a:pPr marL="0" indent="0">
              <a:buNone/>
            </a:pPr>
            <a:r>
              <a:rPr lang="ru-RU" dirty="0" smtClean="0"/>
              <a:t>из них: сельских жителей 2 ________</a:t>
            </a:r>
            <a:r>
              <a:rPr lang="en-US" dirty="0"/>
              <a:t>.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67117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Подтабличная строка 2202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Число лиц, которым оказана скорая медицинская помощь в амбулаторных условиях </a:t>
            </a:r>
            <a:r>
              <a:rPr lang="ru-RU" dirty="0" smtClean="0"/>
              <a:t>1 __________,                                                                                            из них: сельских жителей 2 ____________,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*В подтабличной строке показываются сведения о числе лиц, которым оказана амбулаторная медицинская помощь при непосредственном их обращении на станцию (отделение) скорой медицинской помощи. Сведения заполняются на основании данных, содержащихся в Журнале регистрации амбулаторных пациентов (учётная форма № 074/у).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41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Приказ МЗ и социального развития РФ </a:t>
            </a:r>
            <a:br>
              <a:rPr lang="ru-RU" b="1" dirty="0" smtClean="0"/>
            </a:br>
            <a:r>
              <a:rPr lang="ru-RU" b="1" dirty="0" smtClean="0"/>
              <a:t>№ 942 от 02.12.2009 г.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Время доезда до места вызова – </a:t>
            </a:r>
            <a:r>
              <a:rPr lang="ru-RU" dirty="0" smtClean="0"/>
              <a:t>это время от момента поступления </a:t>
            </a:r>
            <a:r>
              <a:rPr lang="ru-RU" dirty="0"/>
              <a:t>вызова на станцию (отделение) скорой медицинской </a:t>
            </a:r>
            <a:r>
              <a:rPr lang="ru-RU" dirty="0" smtClean="0"/>
              <a:t>помощи до момента прибытия бригады скорой медицинской помощи к месту вызова</a:t>
            </a:r>
          </a:p>
          <a:p>
            <a:r>
              <a:rPr lang="ru-RU" b="1" dirty="0" smtClean="0"/>
              <a:t>Время, затраченное на один выезд на вызов – </a:t>
            </a:r>
            <a:r>
              <a:rPr lang="ru-RU" dirty="0" smtClean="0"/>
              <a:t>это время от момента поступления вызова на станцию (отделение) скорой медицинской помощи до момента окончания выполнения вызова бригады скорой медицинской помощи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9627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1" y="598516"/>
            <a:ext cx="9982198" cy="1753986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Таблица </a:t>
            </a:r>
            <a:r>
              <a:rPr lang="ru-RU" b="1" dirty="0" smtClean="0"/>
              <a:t>2300 «Число </a:t>
            </a:r>
            <a:r>
              <a:rPr lang="ru-RU" b="1" dirty="0"/>
              <a:t>выездов бригад скорой </a:t>
            </a:r>
            <a:r>
              <a:rPr lang="ru-RU" b="1" dirty="0" smtClean="0"/>
              <a:t>медицинской помощи </a:t>
            </a:r>
            <a:r>
              <a:rPr lang="ru-RU" b="1" dirty="0"/>
              <a:t>по </a:t>
            </a:r>
            <a:r>
              <a:rPr lang="ru-RU" b="1" dirty="0" smtClean="0"/>
              <a:t>времени доезда </a:t>
            </a:r>
            <a:r>
              <a:rPr lang="ru-RU" b="1" dirty="0"/>
              <a:t>и затраченному на один </a:t>
            </a:r>
            <a:r>
              <a:rPr lang="ru-RU" b="1" dirty="0" smtClean="0"/>
              <a:t>выезд»</a:t>
            </a:r>
            <a:endParaRPr lang="ru-RU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1415809"/>
              </p:ext>
            </p:extLst>
          </p:nvPr>
        </p:nvGraphicFramePr>
        <p:xfrm>
          <a:off x="1195647" y="2689783"/>
          <a:ext cx="9800706" cy="33731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163761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292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5547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24443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7283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226106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123613"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Наименование</a:t>
                      </a:r>
                    </a:p>
                  </a:txBody>
                  <a:tcPr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№</a:t>
                      </a:r>
                    </a:p>
                    <a:p>
                      <a:pPr algn="ctr"/>
                      <a:r>
                        <a:rPr lang="ru-RU" sz="1200" dirty="0" smtClean="0"/>
                        <a:t>строки</a:t>
                      </a:r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Число вызовов скорой медицинской помощи по времени: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21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доезда до места вызова скорой медицинской помощи</a:t>
                      </a:r>
                      <a:endParaRPr lang="ru-RU" sz="1200" b="1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затраченному на выполнение одного вызова</a:t>
                      </a:r>
                      <a:endParaRPr lang="ru-RU" sz="1200" b="1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36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всего</a:t>
                      </a:r>
                      <a:endParaRPr lang="ru-RU" sz="1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из них (гр.3):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dirty="0" smtClean="0"/>
                        <a:t>до места дорожно-транспортного происшествия</a:t>
                      </a:r>
                      <a:endParaRPr lang="ru-RU" sz="1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всего</a:t>
                      </a:r>
                      <a:endParaRPr lang="ru-RU" sz="1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из них (гр.</a:t>
                      </a:r>
                      <a:r>
                        <a:rPr lang="en-US" sz="1200" dirty="0" smtClean="0"/>
                        <a:t>5</a:t>
                      </a:r>
                      <a:r>
                        <a:rPr lang="ru-RU" sz="1200" dirty="0" smtClean="0"/>
                        <a:t>):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dirty="0" smtClean="0"/>
                        <a:t>до места дорожно-транспортного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dirty="0" smtClean="0"/>
                        <a:t>происшествия</a:t>
                      </a:r>
                      <a:endParaRPr lang="ru-RU" sz="1200" b="1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1</a:t>
                      </a: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2</a:t>
                      </a: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3</a:t>
                      </a: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4</a:t>
                      </a: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5</a:t>
                      </a: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/>
                        <a:t>6</a:t>
                      </a:r>
                      <a:endParaRPr lang="ru-RU" sz="1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Время</a:t>
                      </a:r>
                    </a:p>
                    <a:p>
                      <a:pPr algn="l"/>
                      <a:r>
                        <a:rPr lang="ru-RU" sz="1200" dirty="0" smtClean="0"/>
                        <a:t>- до 20 минут</a:t>
                      </a:r>
                      <a:endParaRPr lang="ru-RU" sz="1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01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- от 21 до 40 минут</a:t>
                      </a:r>
                      <a:endParaRPr lang="ru-RU" sz="1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02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- от 41 до 60 минут</a:t>
                      </a:r>
                      <a:endParaRPr lang="ru-RU" sz="1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03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- более 60 минут</a:t>
                      </a:r>
                      <a:endParaRPr lang="ru-RU" sz="1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04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/>
                        <a:t>Всего</a:t>
                      </a:r>
                      <a:endParaRPr lang="ru-RU" sz="1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05</a:t>
                      </a:r>
                      <a:endParaRPr lang="ru-RU" sz="12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119852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8385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Красный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1072</TotalTime>
  <Words>1475</Words>
  <Application>Microsoft Office PowerPoint</Application>
  <PresentationFormat>Широкоэкранный</PresentationFormat>
  <Paragraphs>459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Garamond</vt:lpstr>
      <vt:lpstr>Times New Roman</vt:lpstr>
      <vt:lpstr>Натуральные материалы</vt:lpstr>
      <vt:lpstr>ФОРМА ФЕДЕРАЛЬНОГО СТАТИСТИЧЕСКОГО НАБЛЮДЕНИЯ № 30</vt:lpstr>
      <vt:lpstr>Таблица 1060 «Категорийность станции (отделения) скорой медицинской помощи»</vt:lpstr>
      <vt:lpstr>Таблица 2120 «Медицинская помощь, оказанная выездными бригадами скорой медицинской помощи при выполнении вызовов скорой медицинской помощи»</vt:lpstr>
      <vt:lpstr>Презентация PowerPoint</vt:lpstr>
      <vt:lpstr>Сведения о деятельности бригад скорой медицинской помощи</vt:lpstr>
      <vt:lpstr>Подтабличная строка 2201</vt:lpstr>
      <vt:lpstr>Подтабличная строка 2202</vt:lpstr>
      <vt:lpstr>Приказ МЗ и социального развития РФ  № 942 от 02.12.2009 г.</vt:lpstr>
      <vt:lpstr>Таблица 2300 «Число выездов бригад скорой медицинской помощи по времени доезда и затраченному на один выезд»</vt:lpstr>
      <vt:lpstr>Презентация PowerPoint</vt:lpstr>
      <vt:lpstr>Презентация PowerPoint</vt:lpstr>
      <vt:lpstr>Приказ МЗ и социального развития РФ  № 942 от 02.12.2009 г.</vt:lpstr>
      <vt:lpstr>.</vt:lpstr>
      <vt:lpstr>Подтабличная строка (5453)</vt:lpstr>
      <vt:lpstr>Благодарю за внимание!!!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Сондырев Георгий Алексеевич</dc:creator>
  <cp:lastModifiedBy>Максимук Евгения Дмитриевна</cp:lastModifiedBy>
  <cp:revision>65</cp:revision>
  <cp:lastPrinted>2019-12-17T06:29:09Z</cp:lastPrinted>
  <dcterms:created xsi:type="dcterms:W3CDTF">2017-12-13T01:22:57Z</dcterms:created>
  <dcterms:modified xsi:type="dcterms:W3CDTF">2025-12-15T03:23:25Z</dcterms:modified>
</cp:coreProperties>
</file>